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7" r:id="rId10"/>
    <p:sldId id="269" r:id="rId11"/>
  </p:sldIdLst>
  <p:sldSz cx="9753600" cy="7315200"/>
  <p:notesSz cx="6858000" cy="9144000"/>
  <p:embeddedFontLst>
    <p:embeddedFont>
      <p:font typeface="Raleway Bold" charset="-52"/>
      <p:regular r:id="rId12"/>
    </p:embeddedFont>
    <p:embeddedFont>
      <p:font typeface="Arimo" charset="0"/>
      <p:regular r:id="rId13"/>
    </p:embeddedFont>
    <p:embeddedFont>
      <p:font typeface="Alike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Raleway" charset="-52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-2772" y="-9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400969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5366" t="60324" r="15366"/>
          <a:stretch>
            <a:fillRect/>
          </a:stretch>
        </p:blipFill>
        <p:spPr>
          <a:xfrm>
            <a:off x="-367201" y="0"/>
            <a:ext cx="10487999" cy="44454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884" y="173485"/>
            <a:ext cx="2049244" cy="204924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600200" y="248409"/>
            <a:ext cx="8305799" cy="4154425"/>
            <a:chOff x="-964481" y="-19051"/>
            <a:chExt cx="11074398" cy="5539233"/>
          </a:xfrm>
        </p:grpSpPr>
        <p:sp>
          <p:nvSpPr>
            <p:cNvPr id="7" name="TextBox 7"/>
            <p:cNvSpPr txBox="1"/>
            <p:nvPr/>
          </p:nvSpPr>
          <p:spPr>
            <a:xfrm>
              <a:off x="0" y="-19051"/>
              <a:ext cx="9906718" cy="1282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ru-RU" sz="2100" spc="126" dirty="0" smtClean="0">
                  <a:solidFill>
                    <a:srgbClr val="EFEBE0"/>
                  </a:solidFill>
                  <a:latin typeface="Raleway Bold"/>
                </a:rPr>
                <a:t>Автономная некоммерческая организация «Развивающий центр «Солнечный город»</a:t>
              </a:r>
            </a:p>
            <a:p>
              <a:pPr algn="ctr">
                <a:lnSpc>
                  <a:spcPts val="2520"/>
                </a:lnSpc>
              </a:pPr>
              <a:r>
                <a:rPr lang="ru-RU" sz="2100" spc="126" dirty="0" smtClean="0">
                  <a:solidFill>
                    <a:srgbClr val="EFEBE0"/>
                  </a:solidFill>
                  <a:latin typeface="Raleway Bold"/>
                </a:rPr>
                <a:t>ЗАТО г. Зеленогорск</a:t>
              </a:r>
              <a:endParaRPr lang="en-US" sz="2100" spc="126" dirty="0">
                <a:solidFill>
                  <a:srgbClr val="EFEBE0"/>
                </a:solidFill>
                <a:latin typeface="Raleway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964481" y="1484888"/>
              <a:ext cx="11074398" cy="40352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940"/>
                </a:lnSpc>
              </a:pPr>
              <a:r>
                <a:rPr lang="ru-RU" sz="5400" spc="54" dirty="0" smtClean="0">
                  <a:solidFill>
                    <a:srgbClr val="EFEBE0"/>
                  </a:solidFill>
                  <a:latin typeface="Alike"/>
                </a:rPr>
                <a:t>Практика</a:t>
              </a:r>
              <a:endParaRPr lang="en-US" sz="5400" spc="54" dirty="0">
                <a:solidFill>
                  <a:srgbClr val="EFEBE0"/>
                </a:solidFill>
                <a:latin typeface="Alike"/>
              </a:endParaRPr>
            </a:p>
            <a:p>
              <a:pPr algn="ctr">
                <a:lnSpc>
                  <a:spcPts val="5940"/>
                </a:lnSpc>
              </a:pPr>
              <a:r>
                <a:rPr lang="en-US" sz="5400" spc="54" dirty="0">
                  <a:solidFill>
                    <a:srgbClr val="EFEBE0"/>
                  </a:solidFill>
                  <a:latin typeface="Alike"/>
                </a:rPr>
                <a:t> </a:t>
              </a:r>
              <a:r>
                <a:rPr lang="en-US" sz="5400" spc="54" dirty="0" smtClean="0">
                  <a:solidFill>
                    <a:srgbClr val="EFEBE0"/>
                  </a:solidFill>
                  <a:latin typeface="Alike"/>
                </a:rPr>
                <a:t>«</a:t>
              </a:r>
              <a:r>
                <a:rPr lang="ru-RU" sz="5400" spc="54" dirty="0" smtClean="0">
                  <a:solidFill>
                    <a:srgbClr val="EFEBE0"/>
                  </a:solidFill>
                  <a:latin typeface="Alike"/>
                </a:rPr>
                <a:t>Сопровождение семей с детьми раннего возраста</a:t>
              </a:r>
              <a:r>
                <a:rPr lang="en-US" sz="5400" spc="54" dirty="0" smtClean="0">
                  <a:solidFill>
                    <a:srgbClr val="EFEBE0"/>
                  </a:solidFill>
                  <a:latin typeface="Alike"/>
                </a:rPr>
                <a:t>"</a:t>
              </a:r>
              <a:endParaRPr lang="en-US" sz="5400" spc="54" dirty="0">
                <a:solidFill>
                  <a:srgbClr val="EFEBE0"/>
                </a:solidFill>
                <a:latin typeface="Alike"/>
              </a:endParaRPr>
            </a:p>
            <a:p>
              <a:pPr algn="ctr">
                <a:lnSpc>
                  <a:spcPts val="5940"/>
                </a:lnSpc>
              </a:pPr>
              <a:endParaRPr lang="en-US" sz="5400" spc="54" dirty="0">
                <a:solidFill>
                  <a:srgbClr val="EFEBE0"/>
                </a:solidFill>
                <a:latin typeface="Alike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26571" y="8534400"/>
            <a:ext cx="8915400" cy="92333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Exo 2"/>
              </a:rPr>
              <a:t>Конкурс лучших муниципальных практик и </a:t>
            </a:r>
            <a:r>
              <a:rPr lang="ru-RU" b="1" dirty="0" smtClean="0">
                <a:solidFill>
                  <a:schemeClr val="accent2"/>
                </a:solidFill>
                <a:latin typeface="Exo 2"/>
              </a:rPr>
              <a:t>инициатив социально экономического развития в </a:t>
            </a:r>
            <a:r>
              <a:rPr lang="ru-RU" b="1" dirty="0">
                <a:solidFill>
                  <a:schemeClr val="accent2"/>
                </a:solidFill>
                <a:latin typeface="Exo 2"/>
              </a:rPr>
              <a:t>муниципальных </a:t>
            </a:r>
            <a:r>
              <a:rPr lang="ru-RU" b="1" dirty="0" smtClean="0">
                <a:solidFill>
                  <a:schemeClr val="accent2"/>
                </a:solidFill>
                <a:latin typeface="Exo 2"/>
              </a:rPr>
              <a:t>образованиях на </a:t>
            </a:r>
            <a:r>
              <a:rPr lang="ru-RU" b="1" dirty="0">
                <a:solidFill>
                  <a:schemeClr val="accent2"/>
                </a:solidFill>
                <a:latin typeface="Exo 2"/>
              </a:rPr>
              <a:t>территориях присутствия </a:t>
            </a:r>
            <a:r>
              <a:rPr lang="ru-RU" b="1" dirty="0" err="1">
                <a:solidFill>
                  <a:schemeClr val="accent2"/>
                </a:solidFill>
                <a:latin typeface="Exo 2"/>
              </a:rPr>
              <a:t>Госкорпорации</a:t>
            </a:r>
            <a:r>
              <a:rPr lang="ru-RU" b="1" dirty="0">
                <a:solidFill>
                  <a:schemeClr val="accent2"/>
                </a:solidFill>
                <a:latin typeface="Exo 2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latin typeface="Exo 2"/>
              </a:rPr>
              <a:t>"</a:t>
            </a:r>
            <a:r>
              <a:rPr lang="ru-RU" b="1" dirty="0" err="1" smtClean="0">
                <a:solidFill>
                  <a:schemeClr val="accent2"/>
                </a:solidFill>
                <a:latin typeface="Exo 2"/>
              </a:rPr>
              <a:t>Росатом"в</a:t>
            </a:r>
            <a:r>
              <a:rPr lang="ru-RU" b="1" dirty="0" smtClean="0">
                <a:solidFill>
                  <a:schemeClr val="accent2"/>
                </a:solidFill>
                <a:latin typeface="Exo 2"/>
              </a:rPr>
              <a:t> </a:t>
            </a:r>
            <a:r>
              <a:rPr lang="ru-RU" b="1" dirty="0">
                <a:solidFill>
                  <a:schemeClr val="accent2"/>
                </a:solidFill>
                <a:latin typeface="Exo 2"/>
              </a:rPr>
              <a:t>2021 году</a:t>
            </a:r>
            <a:endParaRPr lang="ru-RU" b="1" i="0" dirty="0">
              <a:solidFill>
                <a:schemeClr val="accent2"/>
              </a:solidFill>
              <a:effectLst/>
              <a:latin typeface="Exo 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886" t="27943" b="297"/>
          <a:stretch>
            <a:fillRect/>
          </a:stretch>
        </p:blipFill>
        <p:spPr>
          <a:xfrm rot="5400000">
            <a:off x="68911" y="3665045"/>
            <a:ext cx="4878058" cy="31798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777" r="777" b="47892"/>
          <a:stretch>
            <a:fillRect/>
          </a:stretch>
        </p:blipFill>
        <p:spPr>
          <a:xfrm rot="5400000">
            <a:off x="-1721839" y="1214123"/>
            <a:ext cx="5533747" cy="21674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1520" y="2370894"/>
            <a:ext cx="1958945" cy="4212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9375" r="9375"/>
          <a:stretch>
            <a:fillRect/>
          </a:stretch>
        </p:blipFill>
        <p:spPr>
          <a:xfrm>
            <a:off x="1107626" y="482436"/>
            <a:ext cx="3439990" cy="56609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6746" b="6746"/>
          <a:stretch>
            <a:fillRect/>
          </a:stretch>
        </p:blipFill>
        <p:spPr>
          <a:xfrm>
            <a:off x="4876800" y="1945890"/>
            <a:ext cx="4377209" cy="50627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81600" y="685800"/>
            <a:ext cx="3886200" cy="98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640"/>
              </a:lnSpc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Raleway Bold"/>
              </a:rPr>
              <a:t>Спасибо за внимание! 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Raleway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555" r="555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65760" y="4786351"/>
            <a:ext cx="6381453" cy="1052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77" r="777" b="64091"/>
          <a:stretch>
            <a:fillRect/>
          </a:stretch>
        </p:blipFill>
        <p:spPr>
          <a:xfrm rot="147957">
            <a:off x="-618662" y="4886960"/>
            <a:ext cx="10990923" cy="29667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16945" y="5783580"/>
            <a:ext cx="6519711" cy="111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ru-RU" sz="2099" dirty="0" smtClean="0">
                <a:solidFill>
                  <a:srgbClr val="EFEBE0"/>
                </a:solidFill>
                <a:latin typeface="Raleway"/>
              </a:rPr>
              <a:t>Команда практики</a:t>
            </a:r>
            <a:r>
              <a:rPr lang="en-US" sz="2099" dirty="0" smtClean="0">
                <a:solidFill>
                  <a:srgbClr val="EFEBE0"/>
                </a:solidFill>
                <a:latin typeface="Raleway"/>
              </a:rPr>
              <a:t>!</a:t>
            </a:r>
            <a:endParaRPr lang="en-US" sz="2099" dirty="0">
              <a:solidFill>
                <a:srgbClr val="EFEBE0"/>
              </a:solidFill>
              <a:latin typeface="Raleway"/>
            </a:endParaRPr>
          </a:p>
          <a:p>
            <a:pPr algn="ctr">
              <a:lnSpc>
                <a:spcPts val="2939"/>
              </a:lnSpc>
            </a:pPr>
            <a:r>
              <a:rPr lang="en-US" sz="2099" dirty="0">
                <a:solidFill>
                  <a:srgbClr val="EFEBE0"/>
                </a:solidFill>
                <a:latin typeface="Raleway Bold"/>
              </a:rPr>
              <a:t>ПОПКОВА ЕЛЕНА                  ЛИПАТОВА СВЕТЛАНА</a:t>
            </a:r>
          </a:p>
          <a:p>
            <a:pPr algn="ctr">
              <a:lnSpc>
                <a:spcPts val="2939"/>
              </a:lnSpc>
            </a:pPr>
            <a:endParaRPr lang="en-US" sz="2099" dirty="0">
              <a:solidFill>
                <a:srgbClr val="EFEBE0"/>
              </a:solidFill>
              <a:latin typeface="Raleway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281" r="22281"/>
          <a:stretch>
            <a:fillRect/>
          </a:stretch>
        </p:blipFill>
        <p:spPr>
          <a:xfrm>
            <a:off x="6606367" y="49448"/>
            <a:ext cx="3147232" cy="56770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3188" b="13188"/>
          <a:stretch>
            <a:fillRect/>
          </a:stretch>
        </p:blipFill>
        <p:spPr>
          <a:xfrm>
            <a:off x="4942885" y="2161551"/>
            <a:ext cx="3177378" cy="50037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1428810" y="4673265"/>
            <a:ext cx="2317589" cy="498406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63162" y="2100511"/>
            <a:ext cx="5070218" cy="2654575"/>
            <a:chOff x="0" y="573979"/>
            <a:chExt cx="6760291" cy="2179415"/>
          </a:xfrm>
        </p:grpSpPr>
        <p:sp>
          <p:nvSpPr>
            <p:cNvPr id="7" name="TextBox 7"/>
            <p:cNvSpPr txBox="1"/>
            <p:nvPr/>
          </p:nvSpPr>
          <p:spPr>
            <a:xfrm>
              <a:off x="0" y="573979"/>
              <a:ext cx="6760291" cy="318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9"/>
                </a:lnSpc>
              </a:pPr>
              <a:r>
                <a:rPr lang="ru-RU" sz="3699" spc="147" dirty="0" smtClean="0">
                  <a:solidFill>
                    <a:srgbClr val="1D1B1E"/>
                  </a:solidFill>
                  <a:latin typeface="Alike"/>
                </a:rPr>
                <a:t>Цель практики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769816"/>
              <a:ext cx="5665182" cy="20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35"/>
                </a:lnSpc>
              </a:pPr>
              <a:endParaRPr lang="en-US" sz="2100" spc="63" dirty="0">
                <a:solidFill>
                  <a:srgbClr val="1D1B1E"/>
                </a:solidFill>
                <a:latin typeface="Alike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45221"/>
              <a:ext cx="5665182" cy="2081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endParaRPr lang="en-US" sz="2100" dirty="0">
                <a:solidFill>
                  <a:srgbClr val="1D1B1E"/>
                </a:solidFill>
                <a:latin typeface="Raleway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08835" y="3054089"/>
            <a:ext cx="48768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Систематическое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оказание психолого-педагогической поддержки семьям с детьми в условиях пандемии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945" y="112307"/>
            <a:ext cx="2049244" cy="20492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933" b="5933"/>
          <a:stretch>
            <a:fillRect/>
          </a:stretch>
        </p:blipFill>
        <p:spPr>
          <a:xfrm>
            <a:off x="4298870" y="3777477"/>
            <a:ext cx="5278955" cy="34796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025" r="26990" b="1025"/>
          <a:stretch>
            <a:fillRect/>
          </a:stretch>
        </p:blipFill>
        <p:spPr>
          <a:xfrm rot="928732">
            <a:off x="1538841" y="3507292"/>
            <a:ext cx="3600138" cy="41778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4965" b="27246"/>
          <a:stretch>
            <a:fillRect/>
          </a:stretch>
        </p:blipFill>
        <p:spPr>
          <a:xfrm>
            <a:off x="4595174" y="0"/>
            <a:ext cx="5191385" cy="46922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988742" y="3310128"/>
            <a:ext cx="7315200" cy="694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5252" y="4239530"/>
            <a:ext cx="1911366" cy="25555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81243" y="4249899"/>
            <a:ext cx="1895856" cy="253484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3649" y="1243891"/>
            <a:ext cx="3541669" cy="360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pc="37" dirty="0" smtClean="0">
                <a:solidFill>
                  <a:srgbClr val="1D1B1E"/>
                </a:solidFill>
                <a:latin typeface="Times New Roman" pitchFamily="18" charset="0"/>
                <a:cs typeface="Times New Roman" pitchFamily="18" charset="0"/>
              </a:rPr>
              <a:t>Проведена диагностика развития детей-участников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pc="37" dirty="0" smtClean="0">
                <a:solidFill>
                  <a:srgbClr val="1D1B1E"/>
                </a:solidFill>
                <a:latin typeface="Times New Roman" pitchFamily="18" charset="0"/>
                <a:cs typeface="Times New Roman" pitchFamily="18" charset="0"/>
              </a:rPr>
              <a:t>Закуплено оборудование для использования участниками в домашних условиях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pc="37" dirty="0" smtClean="0">
                <a:solidFill>
                  <a:srgbClr val="1D1B1E"/>
                </a:solidFill>
                <a:latin typeface="Times New Roman" pitchFamily="18" charset="0"/>
                <a:cs typeface="Times New Roman" pitchFamily="18" charset="0"/>
              </a:rPr>
              <a:t>Создан банк видео-инструкций по использованию оборудования в домашних условиях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pc="37" dirty="0" smtClean="0">
                <a:solidFill>
                  <a:srgbClr val="1D1B1E"/>
                </a:solidFill>
                <a:latin typeface="Times New Roman" pitchFamily="18" charset="0"/>
                <a:cs typeface="Times New Roman" pitchFamily="18" charset="0"/>
              </a:rPr>
              <a:t>Проведены онлайн-занятия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pc="37" dirty="0" smtClean="0">
              <a:solidFill>
                <a:srgbClr val="1D1B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pc="37" dirty="0" smtClean="0">
              <a:solidFill>
                <a:srgbClr val="1D1B1E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pc="37" dirty="0">
              <a:solidFill>
                <a:srgbClr val="1D1B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3649" y="250190"/>
            <a:ext cx="391522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000000"/>
                </a:solidFill>
                <a:latin typeface="Raleway Bold"/>
              </a:rPr>
              <a:t>В ходе реализации практики…</a:t>
            </a:r>
            <a:endParaRPr lang="en-US" sz="2600" dirty="0">
              <a:solidFill>
                <a:srgbClr val="000000"/>
              </a:solidFill>
              <a:latin typeface="Raleway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665" b="13963"/>
          <a:stretch>
            <a:fillRect/>
          </a:stretch>
        </p:blipFill>
        <p:spPr>
          <a:xfrm>
            <a:off x="577450" y="221034"/>
            <a:ext cx="4321121" cy="58574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94" t="27442" r="1577" b="14208"/>
          <a:stretch>
            <a:fillRect/>
          </a:stretch>
        </p:blipFill>
        <p:spPr>
          <a:xfrm>
            <a:off x="5138983" y="766605"/>
            <a:ext cx="4614617" cy="5857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777" t="6364" r="777" b="64091"/>
          <a:stretch>
            <a:fillRect/>
          </a:stretch>
        </p:blipFill>
        <p:spPr>
          <a:xfrm rot="9776984">
            <a:off x="-983738" y="121737"/>
            <a:ext cx="7848576" cy="17430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586280">
            <a:off x="526294" y="682727"/>
            <a:ext cx="53575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640"/>
              </a:lnSpc>
            </a:pPr>
            <a:r>
              <a:rPr lang="ru-RU" sz="3200" dirty="0" smtClean="0">
                <a:solidFill>
                  <a:srgbClr val="EFEBE0"/>
                </a:solidFill>
                <a:latin typeface="Raleway Bold"/>
              </a:rPr>
              <a:t>Банк видео-инструкций</a:t>
            </a:r>
            <a:endParaRPr lang="en-US" sz="3200" dirty="0">
              <a:solidFill>
                <a:srgbClr val="EFEBE0"/>
              </a:solidFill>
              <a:latin typeface="Raleway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3082" b="33396"/>
          <a:stretch>
            <a:fillRect/>
          </a:stretch>
        </p:blipFill>
        <p:spPr>
          <a:xfrm>
            <a:off x="731520" y="157356"/>
            <a:ext cx="8290560" cy="32047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960" b="14301"/>
          <a:stretch>
            <a:fillRect/>
          </a:stretch>
        </p:blipFill>
        <p:spPr>
          <a:xfrm>
            <a:off x="731520" y="3657600"/>
            <a:ext cx="8290560" cy="3392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777" t="6364" r="777" b="64091"/>
          <a:stretch>
            <a:fillRect/>
          </a:stretch>
        </p:blipFill>
        <p:spPr>
          <a:xfrm rot="9776984">
            <a:off x="-374138" y="121738"/>
            <a:ext cx="7848576" cy="17430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568211">
            <a:off x="249806" y="833867"/>
            <a:ext cx="5192697" cy="57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640"/>
              </a:lnSpc>
            </a:pPr>
            <a:r>
              <a:rPr lang="ru-RU" sz="4400" dirty="0" smtClean="0">
                <a:solidFill>
                  <a:srgbClr val="EFEBE0"/>
                </a:solidFill>
                <a:latin typeface="Raleway Bold"/>
              </a:rPr>
              <a:t>Онлайн-занятия</a:t>
            </a:r>
            <a:endParaRPr lang="en-US" sz="4400" dirty="0">
              <a:solidFill>
                <a:srgbClr val="EFEBE0"/>
              </a:solidFill>
              <a:latin typeface="Raleway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4526" y="222789"/>
            <a:ext cx="7628610" cy="42910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9217" b="21898"/>
          <a:stretch>
            <a:fillRect/>
          </a:stretch>
        </p:blipFill>
        <p:spPr>
          <a:xfrm>
            <a:off x="1184526" y="4628750"/>
            <a:ext cx="7628610" cy="25267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868" b="868"/>
          <a:stretch>
            <a:fillRect/>
          </a:stretch>
        </p:blipFill>
        <p:spPr>
          <a:xfrm>
            <a:off x="4476340" y="3874753"/>
            <a:ext cx="4038574" cy="753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2593" r="70036" b="1025"/>
          <a:stretch>
            <a:fillRect/>
          </a:stretch>
        </p:blipFill>
        <p:spPr>
          <a:xfrm rot="5734288">
            <a:off x="2499966" y="2619600"/>
            <a:ext cx="1255211" cy="61866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424521">
            <a:off x="1074675" y="4794154"/>
            <a:ext cx="3915221" cy="181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endParaRPr lang="ru-RU" sz="2600" dirty="0" smtClean="0">
              <a:solidFill>
                <a:srgbClr val="000000"/>
              </a:solidFill>
              <a:latin typeface="Raleway Bold"/>
            </a:endParaRPr>
          </a:p>
          <a:p>
            <a:pPr algn="ctr">
              <a:lnSpc>
                <a:spcPts val="3639"/>
              </a:lnSpc>
            </a:pPr>
            <a:r>
              <a:rPr lang="en-US" sz="2600" dirty="0" err="1" smtClean="0">
                <a:solidFill>
                  <a:srgbClr val="000000"/>
                </a:solidFill>
                <a:latin typeface="Raleway Bold"/>
              </a:rPr>
              <a:t>Онлайн</a:t>
            </a:r>
            <a:r>
              <a:rPr lang="ru-RU" sz="2600" dirty="0">
                <a:solidFill>
                  <a:srgbClr val="000000"/>
                </a:solidFill>
                <a:latin typeface="Raleway Bold"/>
              </a:rPr>
              <a:t>-</a:t>
            </a:r>
            <a:r>
              <a:rPr lang="en-US" sz="2600" dirty="0" err="1" smtClean="0">
                <a:solidFill>
                  <a:srgbClr val="000000"/>
                </a:solidFill>
                <a:latin typeface="Raleway Bold"/>
              </a:rPr>
              <a:t>встречи</a:t>
            </a:r>
            <a:r>
              <a:rPr lang="en-US" sz="2600" dirty="0" smtClean="0">
                <a:solidFill>
                  <a:srgbClr val="000000"/>
                </a:solidFill>
                <a:latin typeface="Raleway Bold"/>
              </a:rPr>
              <a:t> </a:t>
            </a:r>
            <a:r>
              <a:rPr lang="ru-RU" sz="2600" dirty="0" smtClean="0">
                <a:solidFill>
                  <a:srgbClr val="000000"/>
                </a:solidFill>
                <a:latin typeface="Raleway Bold"/>
              </a:rPr>
              <a:t>с родителями</a:t>
            </a:r>
            <a:endParaRPr lang="en-US" sz="2600" dirty="0">
              <a:solidFill>
                <a:srgbClr val="000000"/>
              </a:solidFill>
              <a:latin typeface="Raleway Bold"/>
            </a:endParaRPr>
          </a:p>
          <a:p>
            <a:pPr algn="ctr">
              <a:lnSpc>
                <a:spcPts val="3640"/>
              </a:lnSpc>
              <a:spcBef>
                <a:spcPct val="0"/>
              </a:spcBef>
            </a:pPr>
            <a:endParaRPr lang="en-US" sz="2600" dirty="0">
              <a:solidFill>
                <a:srgbClr val="000000"/>
              </a:solidFill>
              <a:latin typeface="Raleway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790121">
            <a:off x="5827351" y="2857191"/>
            <a:ext cx="7622945" cy="16008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5099" b="31816"/>
          <a:stretch>
            <a:fillRect/>
          </a:stretch>
        </p:blipFill>
        <p:spPr>
          <a:xfrm>
            <a:off x="5611791" y="139741"/>
            <a:ext cx="4006577" cy="33793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025" r="26990" b="1025"/>
          <a:stretch>
            <a:fillRect/>
          </a:stretch>
        </p:blipFill>
        <p:spPr>
          <a:xfrm rot="928732">
            <a:off x="7070128" y="4114456"/>
            <a:ext cx="2683660" cy="3114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4692" b="29132"/>
          <a:stretch>
            <a:fillRect/>
          </a:stretch>
        </p:blipFill>
        <p:spPr>
          <a:xfrm>
            <a:off x="6369521" y="2872554"/>
            <a:ext cx="2491115" cy="22041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19869"/>
          <a:stretch>
            <a:fillRect/>
          </a:stretch>
        </p:blipFill>
        <p:spPr>
          <a:xfrm>
            <a:off x="8179589" y="4387382"/>
            <a:ext cx="1717870" cy="28664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31520" y="760095"/>
            <a:ext cx="456782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ru-RU" sz="2799" spc="111" dirty="0" smtClean="0">
                <a:solidFill>
                  <a:srgbClr val="1D1B1E"/>
                </a:solidFill>
                <a:latin typeface="Alike"/>
              </a:rPr>
              <a:t>Результаты внедрения практики</a:t>
            </a:r>
            <a:endParaRPr lang="en-US" sz="139" spc="5" dirty="0">
              <a:solidFill>
                <a:srgbClr val="1D1B1E"/>
              </a:solidFill>
              <a:latin typeface="Arimo"/>
            </a:endParaRPr>
          </a:p>
          <a:p>
            <a:pPr>
              <a:lnSpc>
                <a:spcPts val="4620"/>
              </a:lnSpc>
            </a:pPr>
            <a:endParaRPr lang="en-US" sz="139" spc="5" dirty="0">
              <a:solidFill>
                <a:srgbClr val="1D1B1E"/>
              </a:solidFill>
              <a:latin typeface="Arim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31520" y="2091105"/>
            <a:ext cx="3133332" cy="4287901"/>
            <a:chOff x="0" y="-57150"/>
            <a:chExt cx="4482578" cy="4539324"/>
          </a:xfrm>
        </p:grpSpPr>
        <p:sp>
          <p:nvSpPr>
            <p:cNvPr id="9" name="TextBox 9"/>
            <p:cNvSpPr txBox="1"/>
            <p:nvPr/>
          </p:nvSpPr>
          <p:spPr>
            <a:xfrm>
              <a:off x="0" y="-57150"/>
              <a:ext cx="4482578" cy="363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endParaRPr lang="en-US" sz="2100" spc="105" dirty="0">
                <a:solidFill>
                  <a:srgbClr val="1D1B1E"/>
                </a:solidFill>
                <a:latin typeface="Raleway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95395"/>
              <a:ext cx="4482578" cy="363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endParaRPr lang="en-US" sz="2100" dirty="0">
                <a:solidFill>
                  <a:srgbClr val="1D1B1E"/>
                </a:solidFill>
                <a:latin typeface="Raleway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87131"/>
              <a:ext cx="4482578" cy="363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endParaRPr lang="en-US" sz="2100" spc="105" dirty="0">
                <a:solidFill>
                  <a:srgbClr val="1D1B1E"/>
                </a:solidFill>
                <a:latin typeface="Raleway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334129"/>
              <a:ext cx="4482578" cy="363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endParaRPr lang="en-US" sz="2100" dirty="0">
                <a:solidFill>
                  <a:srgbClr val="1D1B1E"/>
                </a:solidFill>
                <a:latin typeface="Ralewa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071678"/>
              <a:ext cx="4482578" cy="363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endParaRPr lang="en-US" sz="2100" spc="105" dirty="0">
                <a:solidFill>
                  <a:srgbClr val="1D1B1E"/>
                </a:solidFill>
                <a:latin typeface="Raleway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118677"/>
              <a:ext cx="4482578" cy="363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endParaRPr lang="en-US" sz="2100" dirty="0">
                <a:solidFill>
                  <a:srgbClr val="1D1B1E"/>
                </a:solidFill>
                <a:latin typeface="Raleway"/>
              </a:endParaRPr>
            </a:p>
          </p:txBody>
        </p:sp>
      </p:grp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593371"/>
              </p:ext>
            </p:extLst>
          </p:nvPr>
        </p:nvGraphicFramePr>
        <p:xfrm>
          <a:off x="228601" y="1829434"/>
          <a:ext cx="6705599" cy="5308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192"/>
                <a:gridCol w="3373231"/>
                <a:gridCol w="1406588"/>
                <a:gridCol w="1406588"/>
              </a:tblGrid>
              <a:tr h="33176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Показатель, единица измерения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Значение показателя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270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За последний год реализации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За весь период реализации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63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детей, принявших участие в практике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141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141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63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Количество родителей, принявших участие в практике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270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270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95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Количество специалистов, получивших информацию о реализации практики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317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Проведено онлайн-занятий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Более 50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Более 50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95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Записано видео для самостоятельной работы с родителями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Более 30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Более 30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77" r="777" b="47892"/>
          <a:stretch>
            <a:fillRect/>
          </a:stretch>
        </p:blipFill>
        <p:spPr>
          <a:xfrm rot="5400000">
            <a:off x="-1427850" y="2873517"/>
            <a:ext cx="5721220" cy="22409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886" t="27943" b="297"/>
          <a:stretch>
            <a:fillRect/>
          </a:stretch>
        </p:blipFill>
        <p:spPr>
          <a:xfrm rot="5400000">
            <a:off x="287976" y="1338498"/>
            <a:ext cx="5043317" cy="32875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7444" b="7444"/>
          <a:stretch>
            <a:fillRect/>
          </a:stretch>
        </p:blipFill>
        <p:spPr>
          <a:xfrm>
            <a:off x="1600422" y="263676"/>
            <a:ext cx="2418424" cy="27520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2024" t="30024" r="12024"/>
          <a:stretch>
            <a:fillRect/>
          </a:stretch>
        </p:blipFill>
        <p:spPr>
          <a:xfrm>
            <a:off x="512833" y="3521004"/>
            <a:ext cx="5213124" cy="3592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2056" r="2056"/>
          <a:stretch>
            <a:fillRect/>
          </a:stretch>
        </p:blipFill>
        <p:spPr>
          <a:xfrm>
            <a:off x="4453403" y="263676"/>
            <a:ext cx="4958811" cy="38678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11799"/>
          <a:stretch>
            <a:fillRect/>
          </a:stretch>
        </p:blipFill>
        <p:spPr>
          <a:xfrm>
            <a:off x="6342398" y="4279725"/>
            <a:ext cx="2409416" cy="283348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2"/>
          <a:srcRect l="777" t="6364" r="777" b="64091"/>
          <a:stretch>
            <a:fillRect/>
          </a:stretch>
        </p:blipFill>
        <p:spPr>
          <a:xfrm rot="9776984">
            <a:off x="-831338" y="121738"/>
            <a:ext cx="7848576" cy="17430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20580148">
            <a:off x="427006" y="433183"/>
            <a:ext cx="54873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640"/>
              </a:lnSpc>
            </a:pPr>
            <a:r>
              <a:rPr lang="ru-RU" dirty="0" smtClean="0">
                <a:solidFill>
                  <a:srgbClr val="EFEBE0"/>
                </a:solidFill>
                <a:latin typeface="Raleway Bold"/>
              </a:rPr>
              <a:t>Ограничения сняли. Мы вышли из онлайн-режима в офлайн </a:t>
            </a:r>
            <a:endParaRPr lang="en-US" dirty="0">
              <a:solidFill>
                <a:srgbClr val="EFEBE0"/>
              </a:solidFill>
              <a:latin typeface="Raleway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180</Words>
  <Application>Microsoft Office PowerPoint</Application>
  <PresentationFormat>Произвольный</PresentationFormat>
  <Paragraphs>47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Raleway Bold</vt:lpstr>
      <vt:lpstr>Arimo</vt:lpstr>
      <vt:lpstr>Alike</vt:lpstr>
      <vt:lpstr>Calibri</vt:lpstr>
      <vt:lpstr>Raleway</vt:lpstr>
      <vt:lpstr>Exo 2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Springtime for Fashion Retail</dc:title>
  <dc:creator>HOME</dc:creator>
  <cp:lastModifiedBy>ivan big</cp:lastModifiedBy>
  <cp:revision>10</cp:revision>
  <dcterms:created xsi:type="dcterms:W3CDTF">2006-08-16T00:00:00Z</dcterms:created>
  <dcterms:modified xsi:type="dcterms:W3CDTF">2021-07-14T09:01:25Z</dcterms:modified>
  <dc:identifier>DAEWLF4zIsw</dc:identifier>
</cp:coreProperties>
</file>